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7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5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My%20Music\Nhac%20giao%20huong\Beethoven's%20Symphony%20No.%209%20(Scherzo).wma" TargetMode="External"/><Relationship Id="rId6" Type="http://schemas.openxmlformats.org/officeDocument/2006/relationships/image" Target="../media/image4.wmf"/><Relationship Id="rId5" Type="http://schemas.openxmlformats.org/officeDocument/2006/relationships/image" Target="../media/image3.gif"/><Relationship Id="rId10" Type="http://schemas.openxmlformats.org/officeDocument/2006/relationships/image" Target="../media/image8.gif"/><Relationship Id="rId4" Type="http://schemas.openxmlformats.org/officeDocument/2006/relationships/image" Target="../media/image2.gif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gif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2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master04_background_5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</p:spPr>
      </p:pic>
      <p:pic>
        <p:nvPicPr>
          <p:cNvPr id="10243" name="Picture 3" descr="100films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1293813"/>
            <a:ext cx="8229600" cy="1360487"/>
          </a:xfrm>
          <a:prstGeom prst="rect">
            <a:avLst/>
          </a:prstGeom>
          <a:noFill/>
        </p:spPr>
      </p:pic>
      <p:pic>
        <p:nvPicPr>
          <p:cNvPr id="10244" name="Picture 4" descr="bugpla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5943600" y="4572000"/>
            <a:ext cx="2819400" cy="1866900"/>
          </a:xfrm>
          <a:prstGeom prst="rect">
            <a:avLst/>
          </a:prstGeom>
          <a:noFill/>
        </p:spPr>
      </p:pic>
      <p:pic>
        <p:nvPicPr>
          <p:cNvPr id="10245" name="Picture 5" descr="LEAF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57200"/>
            <a:ext cx="611188" cy="735013"/>
          </a:xfrm>
          <a:prstGeom prst="rect">
            <a:avLst/>
          </a:prstGeom>
          <a:noFill/>
        </p:spPr>
      </p:pic>
      <p:pic>
        <p:nvPicPr>
          <p:cNvPr id="10246" name="Picture 6" descr="enter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05200" y="149225"/>
            <a:ext cx="1600200" cy="800100"/>
          </a:xfrm>
          <a:prstGeom prst="rect">
            <a:avLst/>
          </a:prstGeom>
          <a:noFill/>
        </p:spPr>
      </p:pic>
      <p:pic>
        <p:nvPicPr>
          <p:cNvPr id="10247" name="Picture 7" descr="flower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8382000" y="411163"/>
            <a:ext cx="762000" cy="731837"/>
          </a:xfrm>
          <a:prstGeom prst="rect">
            <a:avLst/>
          </a:prstGeom>
          <a:noFill/>
        </p:spPr>
      </p:pic>
      <p:pic>
        <p:nvPicPr>
          <p:cNvPr id="10249" name="Picture 9" descr="LEAF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55192178">
            <a:off x="8383588" y="2667000"/>
            <a:ext cx="760412" cy="914400"/>
          </a:xfrm>
          <a:prstGeom prst="rect">
            <a:avLst/>
          </a:prstGeom>
          <a:noFill/>
        </p:spPr>
      </p:pic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990600" y="1600200"/>
            <a:ext cx="7543800" cy="731838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200" b="1" dirty="0">
                <a:solidFill>
                  <a:srgbClr val="FFFF66"/>
                </a:solidFill>
                <a:latin typeface="Brush Script MT" pitchFamily="66" charset="0"/>
              </a:rPr>
              <a:t>WELCOME TO OUR CLASS!</a:t>
            </a:r>
          </a:p>
        </p:txBody>
      </p:sp>
      <p:pic>
        <p:nvPicPr>
          <p:cNvPr id="10251" name="Beethoven's Symphony No. 9 (Scherzo)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9"/>
          <a:srcRect/>
          <a:stretch>
            <a:fillRect/>
          </a:stretch>
        </p:blipFill>
        <p:spPr bwMode="auto">
          <a:xfrm>
            <a:off x="6096000" y="4114800"/>
            <a:ext cx="304800" cy="304800"/>
          </a:xfrm>
          <a:prstGeom prst="rect">
            <a:avLst/>
          </a:prstGeom>
          <a:noFill/>
        </p:spPr>
      </p:pic>
      <p:pic>
        <p:nvPicPr>
          <p:cNvPr id="10252" name="Picture 12" descr="beetlecp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14800" y="3429000"/>
            <a:ext cx="3124200" cy="1944688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457200" y="3581400"/>
            <a:ext cx="6019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Class: 3A</a:t>
            </a:r>
          </a:p>
          <a:p>
            <a:r>
              <a:rPr lang="en-US" sz="4400" b="1" i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Teacher: Nguyen </a:t>
            </a:r>
            <a:r>
              <a:rPr lang="en-US" sz="4400" b="1" i="1" dirty="0" err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Thi</a:t>
            </a:r>
            <a:r>
              <a:rPr lang="en-US" sz="4400" b="1" i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Hien</a:t>
            </a:r>
            <a:endParaRPr lang="en-US" sz="4400" b="1" i="1" dirty="0" smtClean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  <a:p>
            <a:r>
              <a:rPr lang="en-US" sz="4400" b="1" i="1" dirty="0" smtClean="0">
                <a:solidFill>
                  <a:srgbClr val="FF0000"/>
                </a:solidFill>
                <a:latin typeface="Angsana New" pitchFamily="18" charset="-34"/>
                <a:cs typeface="Angsana New" pitchFamily="18" charset="-34"/>
              </a:rPr>
              <a:t>School: Ai Mo A Primary school</a:t>
            </a:r>
          </a:p>
          <a:p>
            <a:endParaRPr lang="en-US" sz="4400" b="1" i="1" dirty="0">
              <a:solidFill>
                <a:srgbClr val="FF0000"/>
              </a:solidFill>
              <a:latin typeface="Angsana New" pitchFamily="18" charset="-34"/>
              <a:cs typeface="Angsana New" pitchFamily="18" charset="-34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742" fill="hold"/>
                                        <p:tgtEl>
                                          <p:spTgt spid="102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25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352800" y="304800"/>
            <a:ext cx="5410200" cy="685800"/>
          </a:xfrm>
        </p:spPr>
        <p:txBody>
          <a:bodyPr/>
          <a:lstStyle/>
          <a:p>
            <a:r>
              <a:rPr lang="en-US" sz="2800" dirty="0">
                <a:solidFill>
                  <a:srgbClr val="000099"/>
                </a:solidFill>
              </a:rPr>
              <a:t>Friday, October 24</a:t>
            </a:r>
            <a:r>
              <a:rPr lang="en-US" sz="2800" baseline="30000" dirty="0">
                <a:solidFill>
                  <a:srgbClr val="000099"/>
                </a:solidFill>
              </a:rPr>
              <a:t>th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smtClean="0">
                <a:solidFill>
                  <a:srgbClr val="000099"/>
                </a:solidFill>
              </a:rPr>
              <a:t>2015</a:t>
            </a:r>
            <a:endParaRPr lang="en-US" sz="2800" dirty="0">
              <a:solidFill>
                <a:srgbClr val="000099"/>
              </a:solidFill>
            </a:endParaRP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457200" y="1066800"/>
            <a:ext cx="320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>
                <a:solidFill>
                  <a:srgbClr val="000099"/>
                </a:solidFill>
              </a:rPr>
              <a:t>1. </a:t>
            </a:r>
            <a:r>
              <a:rPr lang="en-US" sz="2800" b="1">
                <a:solidFill>
                  <a:srgbClr val="000099"/>
                </a:solidFill>
              </a:rPr>
              <a:t>Vocabulary</a:t>
            </a: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838200" y="1676400"/>
            <a:ext cx="480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800">
                <a:solidFill>
                  <a:srgbClr val="000099"/>
                </a:solidFill>
              </a:rPr>
              <a:t>- sit down: ngồi xuống</a:t>
            </a:r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852488" y="2292350"/>
            <a:ext cx="419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800">
                <a:solidFill>
                  <a:srgbClr val="000099"/>
                </a:solidFill>
              </a:rPr>
              <a:t>- stand up: đứng lên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819150" y="2867025"/>
            <a:ext cx="73898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800">
                <a:solidFill>
                  <a:srgbClr val="000099"/>
                </a:solidFill>
              </a:rPr>
              <a:t>- be quiet  =  don’t talk : trật tự, im lặng</a:t>
            </a:r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844550" y="3482975"/>
            <a:ext cx="5403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800">
                <a:solidFill>
                  <a:srgbClr val="000099"/>
                </a:solidFill>
              </a:rPr>
              <a:t>- open your book : mở sách ra</a:t>
            </a:r>
          </a:p>
        </p:txBody>
      </p:sp>
      <p:sp>
        <p:nvSpPr>
          <p:cNvPr id="26632" name="Rectangle 8"/>
          <p:cNvSpPr>
            <a:spLocks noChangeArrowheads="1"/>
          </p:cNvSpPr>
          <p:nvPr/>
        </p:nvSpPr>
        <p:spPr bwMode="auto">
          <a:xfrm>
            <a:off x="838200" y="4084638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800">
                <a:solidFill>
                  <a:srgbClr val="000099"/>
                </a:solidFill>
              </a:rPr>
              <a:t>- close your book: đóng sách lại</a:t>
            </a:r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838200" y="4648200"/>
            <a:ext cx="480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800">
                <a:solidFill>
                  <a:srgbClr val="000099"/>
                </a:solidFill>
              </a:rPr>
              <a:t>- come here: đến đây</a:t>
            </a: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1905000" y="28956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635" name="Rectangle 11"/>
          <p:cNvSpPr>
            <a:spLocks noChangeArrowheads="1"/>
          </p:cNvSpPr>
          <p:nvPr/>
        </p:nvSpPr>
        <p:spPr bwMode="auto">
          <a:xfrm>
            <a:off x="1289050" y="3429000"/>
            <a:ext cx="76200" cy="76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4" grpId="0" animBg="1"/>
      <p:bldP spid="266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000099"/>
                </a:solidFill>
              </a:rPr>
              <a:t>Look, listen and repeat</a:t>
            </a:r>
          </a:p>
        </p:txBody>
      </p:sp>
      <p:pic>
        <p:nvPicPr>
          <p:cNvPr id="27652" name="Picture 4" descr="H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752600"/>
            <a:ext cx="7391400" cy="3505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066800"/>
            <a:ext cx="52578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000099"/>
                </a:solidFill>
              </a:rPr>
              <a:t>2. Model sentences</a:t>
            </a: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762000" y="2743200"/>
            <a:ext cx="3810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 dirty="0">
                <a:solidFill>
                  <a:srgbClr val="000099"/>
                </a:solidFill>
              </a:rPr>
              <a:t>Be quiet!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990600" y="2057400"/>
            <a:ext cx="48006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 dirty="0">
                <a:solidFill>
                  <a:srgbClr val="000099"/>
                </a:solidFill>
              </a:rPr>
              <a:t>Sit down, please!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304800"/>
            <a:ext cx="6248400" cy="884238"/>
          </a:xfrm>
        </p:spPr>
        <p:txBody>
          <a:bodyPr/>
          <a:lstStyle/>
          <a:p>
            <a:r>
              <a:rPr lang="en-US" sz="3600">
                <a:solidFill>
                  <a:srgbClr val="000099"/>
                </a:solidFill>
              </a:rPr>
              <a:t>Point, say and do the action</a:t>
            </a:r>
          </a:p>
        </p:txBody>
      </p:sp>
      <p:pic>
        <p:nvPicPr>
          <p:cNvPr id="25604" name="Picture 4" descr="H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362200"/>
            <a:ext cx="2627313" cy="2590800"/>
          </a:xfrm>
          <a:prstGeom prst="rect">
            <a:avLst/>
          </a:prstGeom>
          <a:noFill/>
        </p:spPr>
      </p:pic>
      <p:pic>
        <p:nvPicPr>
          <p:cNvPr id="25605" name="Picture 5" descr="H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62400" y="1676400"/>
            <a:ext cx="46482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NEN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dist="35921" dir="18900000" algn="ctr" rotWithShape="0">
              <a:srgbClr val="808080"/>
            </a:outerShdw>
          </a:effectLst>
        </p:spPr>
      </p:pic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848600" cy="1143000"/>
          </a:xfrm>
        </p:spPr>
        <p:txBody>
          <a:bodyPr/>
          <a:lstStyle/>
          <a:p>
            <a:r>
              <a:rPr lang="en-US" sz="4000" b="1">
                <a:latin typeface=".VnArial" pitchFamily="34" charset="0"/>
              </a:rPr>
              <a:t/>
            </a:r>
            <a:br>
              <a:rPr lang="en-US" sz="4000" b="1">
                <a:latin typeface=".VnArial" pitchFamily="34" charset="0"/>
              </a:rPr>
            </a:br>
            <a:r>
              <a:rPr lang="en-US" sz="4000" b="1">
                <a:latin typeface=".VnArial" pitchFamily="34" charset="0"/>
              </a:rPr>
              <a:t/>
            </a:r>
            <a:br>
              <a:rPr lang="en-US" sz="4000" b="1">
                <a:latin typeface=".VnArial" pitchFamily="34" charset="0"/>
              </a:rPr>
            </a:br>
            <a:r>
              <a:rPr lang="en-US" sz="4000" b="1">
                <a:latin typeface=".VnArial" pitchFamily="34" charset="0"/>
              </a:rPr>
              <a:t/>
            </a:r>
            <a:br>
              <a:rPr lang="en-US" sz="4000" b="1">
                <a:latin typeface=".VnArial" pitchFamily="34" charset="0"/>
              </a:rPr>
            </a:br>
            <a:r>
              <a:rPr lang="en-US" sz="4000" b="1">
                <a:latin typeface=".VnArial" pitchFamily="34" charset="0"/>
              </a:rPr>
              <a:t/>
            </a:r>
            <a:br>
              <a:rPr lang="en-US" sz="4000" b="1">
                <a:latin typeface=".VnArial" pitchFamily="34" charset="0"/>
              </a:rPr>
            </a:br>
            <a:r>
              <a:rPr lang="en-US" sz="4000" b="1">
                <a:latin typeface=".VnArial" pitchFamily="34" charset="0"/>
              </a:rPr>
              <a:t/>
            </a:r>
            <a:br>
              <a:rPr lang="en-US" sz="4000" b="1">
                <a:latin typeface=".VnArial" pitchFamily="34" charset="0"/>
              </a:rPr>
            </a:br>
            <a:endParaRPr lang="en-US" sz="4000" b="1">
              <a:latin typeface=".VnArial" pitchFamily="34" charset="0"/>
            </a:endParaRPr>
          </a:p>
        </p:txBody>
      </p:sp>
      <p:pic>
        <p:nvPicPr>
          <p:cNvPr id="30724" name="Picture 4" descr="XMASCA~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5334000"/>
            <a:ext cx="2743200" cy="1219200"/>
          </a:xfrm>
          <a:prstGeom prst="rect">
            <a:avLst/>
          </a:prstGeom>
          <a:noFill/>
        </p:spPr>
      </p:pic>
      <p:sp>
        <p:nvSpPr>
          <p:cNvPr id="30727" name="WordArt 7"/>
          <p:cNvSpPr>
            <a:spLocks noChangeArrowheads="1" noChangeShapeType="1" noTextEdit="1"/>
          </p:cNvSpPr>
          <p:nvPr/>
        </p:nvSpPr>
        <p:spPr bwMode="auto">
          <a:xfrm>
            <a:off x="3429000" y="2438400"/>
            <a:ext cx="2743200" cy="16383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Let’s talk</a:t>
            </a:r>
          </a:p>
        </p:txBody>
      </p:sp>
    </p:spTree>
  </p:cSld>
  <p:clrMapOvr>
    <a:masterClrMapping/>
  </p:clrMapOvr>
  <p:transition>
    <p:sndAc>
      <p:stSnd>
        <p:snd r:embed="rId2" name="Unit 42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4" descr="k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1066800" y="2133600"/>
            <a:ext cx="3429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>
                <a:solidFill>
                  <a:srgbClr val="000099"/>
                </a:solidFill>
              </a:rPr>
              <a:t>Sit down, please!</a:t>
            </a:r>
          </a:p>
        </p:txBody>
      </p:sp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762000" y="2743200"/>
            <a:ext cx="2514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>
                <a:solidFill>
                  <a:srgbClr val="000099"/>
                </a:solidFill>
              </a:rPr>
              <a:t>Be quiet!</a:t>
            </a:r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990600" y="3371850"/>
            <a:ext cx="5257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200">
                <a:solidFill>
                  <a:srgbClr val="000099"/>
                </a:solidFill>
              </a:rPr>
              <a:t> Close your book, please!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7" descr="56CEE190D2834983BE9B1882D8651F7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0" y="3886200"/>
            <a:ext cx="162401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6" descr="friendship_day_wallpapers_4"/>
          <p:cNvPicPr>
            <a:picLocks noChangeAspect="1" noChangeArrowheads="1"/>
          </p:cNvPicPr>
          <p:nvPr/>
        </p:nvPicPr>
        <p:blipFill>
          <a:blip r:embed="rId3"/>
          <a:srcRect t="34683"/>
          <a:stretch>
            <a:fillRect/>
          </a:stretch>
        </p:blipFill>
        <p:spPr bwMode="auto">
          <a:xfrm>
            <a:off x="7316788" y="4876800"/>
            <a:ext cx="1827212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2" descr="homework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-152400"/>
            <a:ext cx="6781800" cy="416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8" descr="56CEE190D2834983BE9B1882D8651F7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1283493" y="4964907"/>
            <a:ext cx="162401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9" descr="56CEE190D2834983BE9B1882D8651F7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6388893" y="-750093"/>
            <a:ext cx="162401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10" descr="56CEE190D2834983BE9B1882D8651F7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48600" y="228600"/>
            <a:ext cx="1624013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6" name="Rectangle 9"/>
          <p:cNvSpPr>
            <a:spLocks noChangeArrowheads="1"/>
          </p:cNvSpPr>
          <p:nvPr/>
        </p:nvSpPr>
        <p:spPr bwMode="auto">
          <a:xfrm>
            <a:off x="1905000" y="3052763"/>
            <a:ext cx="57912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1">
              <a:schemeClr val="bg2">
                <a:alpha val="50000"/>
              </a:schemeClr>
            </a:prstShdw>
          </a:effectLst>
        </p:spPr>
        <p:txBody>
          <a:bodyPr anchor="ctr">
            <a:spAutoFit/>
          </a:bodyPr>
          <a:lstStyle/>
          <a:p>
            <a:pPr eaLnBrk="1" hangingPunct="1">
              <a:buFontTx/>
              <a:buChar char="-"/>
            </a:pPr>
            <a:r>
              <a:rPr lang="en-US" sz="2800" b="1" dirty="0">
                <a:cs typeface="Arial" charset="0"/>
              </a:rPr>
              <a:t> Practice  with your friends.</a:t>
            </a:r>
          </a:p>
          <a:p>
            <a:pPr eaLnBrk="1" hangingPunct="1"/>
            <a:r>
              <a:rPr lang="en-US" sz="2800" b="1" dirty="0">
                <a:cs typeface="Arial" charset="0"/>
              </a:rPr>
              <a:t>- Learn by heart.</a:t>
            </a:r>
            <a:endParaRPr lang="vi-VN" sz="2800" dirty="0">
              <a:cs typeface="Arial" charset="0"/>
            </a:endParaRPr>
          </a:p>
          <a:p>
            <a:pPr eaLnBrk="1" hangingPunct="1"/>
            <a:r>
              <a:rPr lang="en-US" sz="2800" b="1" dirty="0">
                <a:cs typeface="Arial" charset="0"/>
              </a:rPr>
              <a:t>- Prepare unit </a:t>
            </a:r>
            <a:r>
              <a:rPr lang="en-US" sz="2800" b="1" dirty="0" smtClean="0">
                <a:cs typeface="Arial" charset="0"/>
              </a:rPr>
              <a:t>6.Lesson 2</a:t>
            </a:r>
            <a:endParaRPr lang="en-US" sz="2800" b="1" dirty="0"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2" descr="200703240335296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00CC66"/>
            </a:solidFill>
            <a:miter lim="800000"/>
            <a:headEnd/>
            <a:tailEnd/>
          </a:ln>
        </p:spPr>
      </p:pic>
      <p:sp>
        <p:nvSpPr>
          <p:cNvPr id="29699" name="WordArt 3"/>
          <p:cNvSpPr>
            <a:spLocks noChangeArrowheads="1" noChangeShapeType="1" noTextEdit="1"/>
          </p:cNvSpPr>
          <p:nvPr/>
        </p:nvSpPr>
        <p:spPr bwMode="auto">
          <a:xfrm>
            <a:off x="684213" y="5013325"/>
            <a:ext cx="7943850" cy="1343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72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Shelley Allegro"/>
              </a:rPr>
              <a:t>Good bye! See you again!</a:t>
            </a:r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1968500" y="4254500"/>
            <a:ext cx="719138" cy="719138"/>
          </a:xfrm>
          <a:prstGeom prst="irregularSeal2">
            <a:avLst/>
          </a:prstGeom>
          <a:gradFill rotWithShape="1">
            <a:gsLst>
              <a:gs pos="0">
                <a:srgbClr val="CC00FF"/>
              </a:gs>
              <a:gs pos="100000">
                <a:srgbClr val="5E007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400" noProof="1">
              <a:latin typeface=".VnTimeH" pitchFamily="34" charset="0"/>
              <a:cs typeface="Arial" charset="0"/>
            </a:endParaRPr>
          </a:p>
        </p:txBody>
      </p:sp>
      <p:sp>
        <p:nvSpPr>
          <p:cNvPr id="29701" name="AutoShape 5"/>
          <p:cNvSpPr>
            <a:spLocks noChangeArrowheads="1"/>
          </p:cNvSpPr>
          <p:nvPr/>
        </p:nvSpPr>
        <p:spPr bwMode="auto">
          <a:xfrm>
            <a:off x="2819400" y="4114800"/>
            <a:ext cx="719138" cy="719138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400" noProof="1">
              <a:latin typeface=".VnTimeH" pitchFamily="34" charset="0"/>
              <a:cs typeface="Arial" charset="0"/>
            </a:endParaRPr>
          </a:p>
        </p:txBody>
      </p:sp>
      <p:sp>
        <p:nvSpPr>
          <p:cNvPr id="29702" name="AutoShape 6"/>
          <p:cNvSpPr>
            <a:spLocks noChangeArrowheads="1"/>
          </p:cNvSpPr>
          <p:nvPr/>
        </p:nvSpPr>
        <p:spPr bwMode="auto">
          <a:xfrm>
            <a:off x="457200" y="4876800"/>
            <a:ext cx="719138" cy="719138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400" noProof="1">
              <a:latin typeface=".VnTimeH" pitchFamily="34" charset="0"/>
              <a:cs typeface="Arial" charset="0"/>
            </a:endParaRPr>
          </a:p>
        </p:txBody>
      </p:sp>
      <p:sp>
        <p:nvSpPr>
          <p:cNvPr id="29703" name="AutoShape 7"/>
          <p:cNvSpPr>
            <a:spLocks noChangeArrowheads="1"/>
          </p:cNvSpPr>
          <p:nvPr/>
        </p:nvSpPr>
        <p:spPr bwMode="auto">
          <a:xfrm>
            <a:off x="1066800" y="2743200"/>
            <a:ext cx="719138" cy="719138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400" noProof="1">
              <a:latin typeface=".VnTimeH" pitchFamily="34" charset="0"/>
              <a:cs typeface="Arial" charset="0"/>
            </a:endParaRPr>
          </a:p>
        </p:txBody>
      </p:sp>
      <p:sp>
        <p:nvSpPr>
          <p:cNvPr id="29704" name="AutoShape 8"/>
          <p:cNvSpPr>
            <a:spLocks noChangeArrowheads="1"/>
          </p:cNvSpPr>
          <p:nvPr/>
        </p:nvSpPr>
        <p:spPr bwMode="auto">
          <a:xfrm>
            <a:off x="4343400" y="3657600"/>
            <a:ext cx="719138" cy="719138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400" noProof="1">
              <a:latin typeface=".VnTimeH" pitchFamily="34" charset="0"/>
              <a:cs typeface="Arial" charset="0"/>
            </a:endParaRPr>
          </a:p>
        </p:txBody>
      </p:sp>
      <p:sp>
        <p:nvSpPr>
          <p:cNvPr id="29705" name="AutoShape 9"/>
          <p:cNvSpPr>
            <a:spLocks noChangeArrowheads="1"/>
          </p:cNvSpPr>
          <p:nvPr/>
        </p:nvSpPr>
        <p:spPr bwMode="auto">
          <a:xfrm>
            <a:off x="6324600" y="4495800"/>
            <a:ext cx="719138" cy="719138"/>
          </a:xfrm>
          <a:prstGeom prst="irregularSeal2">
            <a:avLst/>
          </a:prstGeom>
          <a:gradFill rotWithShape="1">
            <a:gsLst>
              <a:gs pos="0">
                <a:srgbClr val="CC00FF"/>
              </a:gs>
              <a:gs pos="100000">
                <a:srgbClr val="5E007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400" noProof="1">
              <a:latin typeface=".VnTimeH" pitchFamily="34" charset="0"/>
              <a:cs typeface="Arial" charset="0"/>
            </a:endParaRPr>
          </a:p>
        </p:txBody>
      </p:sp>
      <p:sp>
        <p:nvSpPr>
          <p:cNvPr id="29706" name="AutoShape 10"/>
          <p:cNvSpPr>
            <a:spLocks noChangeArrowheads="1"/>
          </p:cNvSpPr>
          <p:nvPr/>
        </p:nvSpPr>
        <p:spPr bwMode="auto">
          <a:xfrm>
            <a:off x="8001000" y="2286000"/>
            <a:ext cx="719138" cy="719138"/>
          </a:xfrm>
          <a:prstGeom prst="irregularSeal1">
            <a:avLst/>
          </a:prstGeom>
          <a:gradFill rotWithShape="1">
            <a:gsLst>
              <a:gs pos="0">
                <a:srgbClr val="FF3300"/>
              </a:gs>
              <a:gs pos="100000">
                <a:srgbClr val="7618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400" noProof="1">
              <a:latin typeface=".VnTimeH" pitchFamily="34" charset="0"/>
              <a:cs typeface="Arial" charset="0"/>
            </a:endParaRPr>
          </a:p>
        </p:txBody>
      </p:sp>
      <p:sp>
        <p:nvSpPr>
          <p:cNvPr id="29707" name="AutoShape 11"/>
          <p:cNvSpPr>
            <a:spLocks noChangeArrowheads="1"/>
          </p:cNvSpPr>
          <p:nvPr/>
        </p:nvSpPr>
        <p:spPr bwMode="auto">
          <a:xfrm>
            <a:off x="5334000" y="914400"/>
            <a:ext cx="719138" cy="719138"/>
          </a:xfrm>
          <a:prstGeom prst="irregularSeal2">
            <a:avLst/>
          </a:prstGeom>
          <a:gradFill rotWithShape="1">
            <a:gsLst>
              <a:gs pos="0">
                <a:srgbClr val="CC00FF"/>
              </a:gs>
              <a:gs pos="100000">
                <a:srgbClr val="5E007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400" noProof="1">
              <a:latin typeface=".VnTimeH" pitchFamily="34" charset="0"/>
              <a:cs typeface="Arial" charset="0"/>
            </a:endParaRPr>
          </a:p>
        </p:txBody>
      </p:sp>
      <p:sp>
        <p:nvSpPr>
          <p:cNvPr id="29708" name="AutoShape 12"/>
          <p:cNvSpPr>
            <a:spLocks noChangeArrowheads="1"/>
          </p:cNvSpPr>
          <p:nvPr/>
        </p:nvSpPr>
        <p:spPr bwMode="auto">
          <a:xfrm>
            <a:off x="3581400" y="762000"/>
            <a:ext cx="719138" cy="719138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400" noProof="1">
              <a:latin typeface=".VnTimeH" pitchFamily="34" charset="0"/>
              <a:cs typeface="Arial" charset="0"/>
            </a:endParaRPr>
          </a:p>
        </p:txBody>
      </p:sp>
      <p:sp>
        <p:nvSpPr>
          <p:cNvPr id="29709" name="AutoShape 13"/>
          <p:cNvSpPr>
            <a:spLocks noChangeArrowheads="1"/>
          </p:cNvSpPr>
          <p:nvPr/>
        </p:nvSpPr>
        <p:spPr bwMode="auto">
          <a:xfrm>
            <a:off x="2484438" y="2493963"/>
            <a:ext cx="719137" cy="719137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400" noProof="1">
              <a:latin typeface=".VnTimeH" pitchFamily="34" charset="0"/>
              <a:cs typeface="Arial" charset="0"/>
            </a:endParaRPr>
          </a:p>
        </p:txBody>
      </p:sp>
      <p:sp>
        <p:nvSpPr>
          <p:cNvPr id="29710" name="AutoShape 14"/>
          <p:cNvSpPr>
            <a:spLocks noChangeArrowheads="1"/>
          </p:cNvSpPr>
          <p:nvPr/>
        </p:nvSpPr>
        <p:spPr bwMode="auto">
          <a:xfrm>
            <a:off x="5868988" y="3068638"/>
            <a:ext cx="719137" cy="719137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1" hangingPunct="1"/>
            <a:endParaRPr lang="en-US" sz="2400" noProof="1">
              <a:latin typeface=".VnTimeH" pitchFamily="34" charset="0"/>
              <a:cs typeface="Arial" charset="0"/>
            </a:endParaRPr>
          </a:p>
        </p:txBody>
      </p:sp>
      <p:sp>
        <p:nvSpPr>
          <p:cNvPr id="29711" name="WordArt 15"/>
          <p:cNvSpPr>
            <a:spLocks noChangeArrowheads="1" noChangeShapeType="1" noTextEdit="1"/>
          </p:cNvSpPr>
          <p:nvPr/>
        </p:nvSpPr>
        <p:spPr bwMode="auto">
          <a:xfrm>
            <a:off x="1066800" y="990600"/>
            <a:ext cx="7488238" cy="2438400"/>
          </a:xfrm>
          <a:prstGeom prst="rect">
            <a:avLst/>
          </a:prstGeom>
        </p:spPr>
        <p:txBody>
          <a:bodyPr wrap="none" fromWordArt="1">
            <a:prstTxWarp prst="textWave4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.VnBahamasB"/>
              </a:rPr>
              <a:t>Thank you very much</a:t>
            </a:r>
          </a:p>
        </p:txBody>
      </p:sp>
      <p:pic>
        <p:nvPicPr>
          <p:cNvPr id="33808" name="Picture 16" descr="4028x9kn03h8ea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8175" y="1125538"/>
            <a:ext cx="10795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09" name="Picture 17" descr="707627j14ckqnn99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79613" y="2957513"/>
            <a:ext cx="9525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0" name="Picture 25" descr="duong phan cac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>
            <a:off x="0" y="670560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811" name="Picture 26" descr="duong phan cach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10800000">
            <a:off x="0" y="0"/>
            <a:ext cx="91440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97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97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297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97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97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7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t nha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2969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84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5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7" dur="500" fill="hold"/>
                                        <p:tgtEl>
                                          <p:spTgt spid="297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animBg="1"/>
      <p:bldP spid="29699" grpId="1" animBg="1"/>
      <p:bldP spid="29700" grpId="0" animBg="1"/>
      <p:bldP spid="29701" grpId="0" animBg="1"/>
      <p:bldP spid="29702" grpId="0" animBg="1"/>
      <p:bldP spid="29703" grpId="0" animBg="1"/>
      <p:bldP spid="29704" grpId="0" animBg="1"/>
      <p:bldP spid="29705" grpId="0" animBg="1"/>
      <p:bldP spid="29706" grpId="0" animBg="1"/>
      <p:bldP spid="29707" grpId="0" animBg="1"/>
      <p:bldP spid="29708" grpId="0" animBg="1"/>
      <p:bldP spid="29709" grpId="0" animBg="1"/>
      <p:bldP spid="29710" grpId="0" animBg="1"/>
      <p:bldP spid="29711" grpId="0" animBg="1"/>
      <p:bldP spid="2971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NEN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dist="35921" dir="18900000" algn="ctr" rotWithShape="0">
              <a:srgbClr val="808080"/>
            </a:outerShdw>
          </a:effectLst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848600" cy="1143000"/>
          </a:xfrm>
        </p:spPr>
        <p:txBody>
          <a:bodyPr>
            <a:normAutofit fontScale="90000"/>
          </a:bodyPr>
          <a:lstStyle/>
          <a:p>
            <a:r>
              <a:rPr lang="en-US" sz="4000" b="1">
                <a:latin typeface=".VnArial" pitchFamily="34" charset="0"/>
              </a:rPr>
              <a:t/>
            </a:r>
            <a:br>
              <a:rPr lang="en-US" sz="4000" b="1">
                <a:latin typeface=".VnArial" pitchFamily="34" charset="0"/>
              </a:rPr>
            </a:br>
            <a:r>
              <a:rPr lang="en-US" sz="4000" b="1">
                <a:latin typeface=".VnArial" pitchFamily="34" charset="0"/>
              </a:rPr>
              <a:t/>
            </a:r>
            <a:br>
              <a:rPr lang="en-US" sz="4000" b="1">
                <a:latin typeface=".VnArial" pitchFamily="34" charset="0"/>
              </a:rPr>
            </a:br>
            <a:r>
              <a:rPr lang="en-US" sz="4000" b="1">
                <a:latin typeface=".VnArial" pitchFamily="34" charset="0"/>
              </a:rPr>
              <a:t/>
            </a:r>
            <a:br>
              <a:rPr lang="en-US" sz="4000" b="1">
                <a:latin typeface=".VnArial" pitchFamily="34" charset="0"/>
              </a:rPr>
            </a:br>
            <a:r>
              <a:rPr lang="en-US" sz="4000" b="1">
                <a:latin typeface=".VnArial" pitchFamily="34" charset="0"/>
              </a:rPr>
              <a:t/>
            </a:r>
            <a:br>
              <a:rPr lang="en-US" sz="4000" b="1">
                <a:latin typeface=".VnArial" pitchFamily="34" charset="0"/>
              </a:rPr>
            </a:br>
            <a:r>
              <a:rPr lang="en-US" sz="4000" b="1">
                <a:latin typeface=".VnArial" pitchFamily="34" charset="0"/>
              </a:rPr>
              <a:t/>
            </a:r>
            <a:br>
              <a:rPr lang="en-US" sz="4000" b="1">
                <a:latin typeface=".VnArial" pitchFamily="34" charset="0"/>
              </a:rPr>
            </a:br>
            <a:endParaRPr lang="en-US" sz="4000" b="1">
              <a:latin typeface=".VnArial" pitchFamily="34" charset="0"/>
            </a:endParaRPr>
          </a:p>
        </p:txBody>
      </p:sp>
      <p:pic>
        <p:nvPicPr>
          <p:cNvPr id="8198" name="Picture 6" descr="XMASCA~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5334000"/>
            <a:ext cx="2743200" cy="1219200"/>
          </a:xfrm>
          <a:prstGeom prst="rect">
            <a:avLst/>
          </a:prstGeom>
          <a:noFill/>
        </p:spPr>
      </p:pic>
      <p:sp>
        <p:nvSpPr>
          <p:cNvPr id="8202" name="WordArt 10"/>
          <p:cNvSpPr>
            <a:spLocks noChangeArrowheads="1" noChangeShapeType="1" noTextEdit="1"/>
          </p:cNvSpPr>
          <p:nvPr/>
        </p:nvSpPr>
        <p:spPr bwMode="auto">
          <a:xfrm>
            <a:off x="3505200" y="3124200"/>
            <a:ext cx="2914650" cy="151447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SLAP THE BOARD</a:t>
            </a:r>
          </a:p>
        </p:txBody>
      </p:sp>
      <p:sp>
        <p:nvSpPr>
          <p:cNvPr id="8203" name="WordArt 11"/>
          <p:cNvSpPr>
            <a:spLocks noChangeArrowheads="1" noChangeShapeType="1" noTextEdit="1"/>
          </p:cNvSpPr>
          <p:nvPr/>
        </p:nvSpPr>
        <p:spPr bwMode="auto">
          <a:xfrm>
            <a:off x="4114800" y="990600"/>
            <a:ext cx="1524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GAME</a:t>
            </a:r>
          </a:p>
        </p:txBody>
      </p:sp>
    </p:spTree>
  </p:cSld>
  <p:clrMapOvr>
    <a:masterClrMapping/>
  </p:clrMapOvr>
  <p:transition>
    <p:sndAc>
      <p:stSnd>
        <p:snd r:embed="rId2" name="Unit 42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NEN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ffectLst>
            <a:outerShdw dist="35921" dir="18900000" algn="ctr" rotWithShape="0">
              <a:srgbClr val="808080"/>
            </a:outerShdw>
          </a:effectLst>
        </p:spPr>
      </p:pic>
      <p:sp>
        <p:nvSpPr>
          <p:cNvPr id="1126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848600" cy="1143000"/>
          </a:xfrm>
        </p:spPr>
        <p:txBody>
          <a:bodyPr>
            <a:normAutofit fontScale="90000"/>
          </a:bodyPr>
          <a:lstStyle/>
          <a:p>
            <a:r>
              <a:rPr lang="en-US" sz="4000" b="1">
                <a:latin typeface=".VnArial" pitchFamily="34" charset="0"/>
              </a:rPr>
              <a:t/>
            </a:r>
            <a:br>
              <a:rPr lang="en-US" sz="4000" b="1">
                <a:latin typeface=".VnArial" pitchFamily="34" charset="0"/>
              </a:rPr>
            </a:br>
            <a:r>
              <a:rPr lang="en-US" sz="4000" b="1">
                <a:latin typeface=".VnArial" pitchFamily="34" charset="0"/>
              </a:rPr>
              <a:t/>
            </a:r>
            <a:br>
              <a:rPr lang="en-US" sz="4000" b="1">
                <a:latin typeface=".VnArial" pitchFamily="34" charset="0"/>
              </a:rPr>
            </a:br>
            <a:r>
              <a:rPr lang="en-US" sz="4000" b="1">
                <a:latin typeface=".VnArial" pitchFamily="34" charset="0"/>
              </a:rPr>
              <a:t/>
            </a:r>
            <a:br>
              <a:rPr lang="en-US" sz="4000" b="1">
                <a:latin typeface=".VnArial" pitchFamily="34" charset="0"/>
              </a:rPr>
            </a:br>
            <a:r>
              <a:rPr lang="en-US" sz="4000" b="1">
                <a:latin typeface=".VnArial" pitchFamily="34" charset="0"/>
              </a:rPr>
              <a:t/>
            </a:r>
            <a:br>
              <a:rPr lang="en-US" sz="4000" b="1">
                <a:latin typeface=".VnArial" pitchFamily="34" charset="0"/>
              </a:rPr>
            </a:br>
            <a:r>
              <a:rPr lang="en-US" sz="4000" b="1">
                <a:latin typeface=".VnArial" pitchFamily="34" charset="0"/>
              </a:rPr>
              <a:t/>
            </a:r>
            <a:br>
              <a:rPr lang="en-US" sz="4000" b="1">
                <a:latin typeface=".VnArial" pitchFamily="34" charset="0"/>
              </a:rPr>
            </a:br>
            <a:endParaRPr lang="en-US" sz="4000" b="1">
              <a:latin typeface=".VnArial" pitchFamily="34" charset="0"/>
            </a:endParaRPr>
          </a:p>
        </p:txBody>
      </p:sp>
      <p:pic>
        <p:nvPicPr>
          <p:cNvPr id="11268" name="Picture 4" descr="XMASCA~1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5334000"/>
            <a:ext cx="2743200" cy="1219200"/>
          </a:xfrm>
          <a:prstGeom prst="rect">
            <a:avLst/>
          </a:prstGeom>
          <a:noFill/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2667000" y="1752600"/>
            <a:ext cx="449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1277" name="WordArt 13"/>
          <p:cNvSpPr>
            <a:spLocks noChangeArrowheads="1" noChangeShapeType="1" noTextEdit="1"/>
          </p:cNvSpPr>
          <p:nvPr/>
        </p:nvSpPr>
        <p:spPr bwMode="auto">
          <a:xfrm>
            <a:off x="2895600" y="304800"/>
            <a:ext cx="3371850" cy="25717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Unit 6       Stand up!</a:t>
            </a:r>
          </a:p>
        </p:txBody>
      </p:sp>
      <p:sp>
        <p:nvSpPr>
          <p:cNvPr id="11280" name="WordArt 16"/>
          <p:cNvSpPr>
            <a:spLocks noChangeArrowheads="1" noChangeShapeType="1" noTextEdit="1"/>
          </p:cNvSpPr>
          <p:nvPr/>
        </p:nvSpPr>
        <p:spPr bwMode="auto">
          <a:xfrm>
            <a:off x="1981200" y="3429000"/>
            <a:ext cx="536257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Lesson 1 (1,2,3 - P40)</a:t>
            </a:r>
          </a:p>
        </p:txBody>
      </p:sp>
    </p:spTree>
  </p:cSld>
  <p:clrMapOvr>
    <a:masterClrMapping/>
  </p:clrMapOvr>
  <p:transition>
    <p:sndAc>
      <p:stSnd>
        <p:snd r:embed="rId2" name="Unit 42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0"/>
                                        <p:tgtEl>
                                          <p:spTgt spid="11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7" grpId="0" animBg="1"/>
      <p:bldP spid="1128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z="3600">
                <a:solidFill>
                  <a:srgbClr val="000099"/>
                </a:solidFill>
              </a:rPr>
              <a:t>1. </a:t>
            </a:r>
            <a:r>
              <a:rPr lang="en-US" sz="3600" b="1">
                <a:solidFill>
                  <a:srgbClr val="000099"/>
                </a:solidFill>
              </a:rPr>
              <a:t>Vocabulary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0"/>
            <a:ext cx="3429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Rectangle 6"/>
          <p:cNvSpPr>
            <a:spLocks noChangeArrowheads="1"/>
          </p:cNvSpPr>
          <p:nvPr/>
        </p:nvSpPr>
        <p:spPr bwMode="auto">
          <a:xfrm>
            <a:off x="533400" y="4724400"/>
            <a:ext cx="1600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800">
                <a:solidFill>
                  <a:srgbClr val="000099"/>
                </a:solidFill>
              </a:rPr>
              <a:t>sit down:</a:t>
            </a:r>
          </a:p>
        </p:txBody>
      </p:sp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600200"/>
            <a:ext cx="35814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5029200" y="4724400"/>
            <a:ext cx="175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800">
                <a:solidFill>
                  <a:srgbClr val="000099"/>
                </a:solidFill>
              </a:rPr>
              <a:t>stand up:</a:t>
            </a:r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2133600" y="4724400"/>
            <a:ext cx="228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800">
                <a:solidFill>
                  <a:srgbClr val="000099"/>
                </a:solidFill>
              </a:rPr>
              <a:t>ngồi xuống</a:t>
            </a:r>
          </a:p>
        </p:txBody>
      </p:sp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6705600" y="4724400"/>
            <a:ext cx="175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800">
                <a:solidFill>
                  <a:srgbClr val="000099"/>
                </a:solidFill>
              </a:rPr>
              <a:t>đứng lên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4" grpId="0"/>
      <p:bldP spid="12296" grpId="0"/>
      <p:bldP spid="12297" grpId="0"/>
      <p:bldP spid="122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z="3600">
                <a:solidFill>
                  <a:srgbClr val="000099"/>
                </a:solidFill>
              </a:rPr>
              <a:t>1. </a:t>
            </a:r>
            <a:r>
              <a:rPr lang="en-US" sz="3600" b="1">
                <a:solidFill>
                  <a:srgbClr val="000099"/>
                </a:solidFill>
              </a:rPr>
              <a:t>Vocabulary</a:t>
            </a: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438400" y="5257800"/>
            <a:ext cx="2362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800" dirty="0">
                <a:solidFill>
                  <a:srgbClr val="000099"/>
                </a:solidFill>
              </a:rPr>
              <a:t>come here:</a:t>
            </a:r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4724400" y="5257800"/>
            <a:ext cx="228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800" dirty="0" err="1">
                <a:solidFill>
                  <a:srgbClr val="000099"/>
                </a:solidFill>
              </a:rPr>
              <a:t>đến</a:t>
            </a:r>
            <a:r>
              <a:rPr lang="en-US" sz="2800" dirty="0">
                <a:solidFill>
                  <a:srgbClr val="000099"/>
                </a:solidFill>
              </a:rPr>
              <a:t> </a:t>
            </a:r>
            <a:r>
              <a:rPr lang="en-US" sz="2800" dirty="0" err="1">
                <a:solidFill>
                  <a:srgbClr val="000099"/>
                </a:solidFill>
              </a:rPr>
              <a:t>đây</a:t>
            </a:r>
            <a:endParaRPr lang="en-US" sz="2800" dirty="0">
              <a:solidFill>
                <a:srgbClr val="000099"/>
              </a:solidFill>
            </a:endParaRPr>
          </a:p>
        </p:txBody>
      </p:sp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56855" y="1524000"/>
            <a:ext cx="539634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  <p:bldP spid="2253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>
                <a:solidFill>
                  <a:srgbClr val="000099"/>
                </a:solidFill>
              </a:rPr>
              <a:t>1. </a:t>
            </a:r>
            <a:r>
              <a:rPr lang="en-US" sz="3600" b="1">
                <a:solidFill>
                  <a:srgbClr val="000099"/>
                </a:solidFill>
              </a:rPr>
              <a:t>Vocabulary</a:t>
            </a: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762000" y="5013325"/>
            <a:ext cx="19462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3200">
                <a:solidFill>
                  <a:srgbClr val="000099"/>
                </a:solidFill>
              </a:rPr>
              <a:t>- be quiet</a:t>
            </a:r>
            <a:r>
              <a:rPr lang="en-US" sz="2800">
                <a:solidFill>
                  <a:srgbClr val="000099"/>
                </a:solidFill>
              </a:rPr>
              <a:t>    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2819400" y="5089525"/>
            <a:ext cx="266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200">
                <a:solidFill>
                  <a:srgbClr val="000099"/>
                </a:solidFill>
              </a:rPr>
              <a:t>= don’t talk :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5486400" y="5013325"/>
            <a:ext cx="3124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200">
                <a:solidFill>
                  <a:srgbClr val="000099"/>
                </a:solidFill>
              </a:rPr>
              <a:t>Trật tự, im lặng</a:t>
            </a:r>
          </a:p>
        </p:txBody>
      </p:sp>
      <p:pic>
        <p:nvPicPr>
          <p:cNvPr id="13320" name="Picture 8" descr="thien_3-7_imlang1_kienthu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1447800"/>
            <a:ext cx="54864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/>
      <p:bldP spid="13318" grpId="0"/>
      <p:bldP spid="133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sz="3600">
                <a:solidFill>
                  <a:srgbClr val="000099"/>
                </a:solidFill>
              </a:rPr>
              <a:t>1. </a:t>
            </a:r>
            <a:r>
              <a:rPr lang="en-US" sz="3600" b="1">
                <a:solidFill>
                  <a:srgbClr val="000099"/>
                </a:solidFill>
              </a:rPr>
              <a:t>Vocabulary</a:t>
            </a:r>
          </a:p>
        </p:txBody>
      </p:sp>
      <p:sp>
        <p:nvSpPr>
          <p:cNvPr id="16388" name="Rectangle 4"/>
          <p:cNvSpPr>
            <a:spLocks noChangeArrowheads="1"/>
          </p:cNvSpPr>
          <p:nvPr/>
        </p:nvSpPr>
        <p:spPr bwMode="auto">
          <a:xfrm>
            <a:off x="1066800" y="4648200"/>
            <a:ext cx="327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800">
                <a:solidFill>
                  <a:srgbClr val="000099"/>
                </a:solidFill>
              </a:rPr>
              <a:t>open your book: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5029200" y="4724400"/>
            <a:ext cx="3276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800">
                <a:solidFill>
                  <a:srgbClr val="000099"/>
                </a:solidFill>
              </a:rPr>
              <a:t>close your book: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1371600" y="5257800"/>
            <a:ext cx="228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800">
                <a:solidFill>
                  <a:srgbClr val="000099"/>
                </a:solidFill>
              </a:rPr>
              <a:t>mở sách ra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5181600" y="5257800"/>
            <a:ext cx="2438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800">
                <a:solidFill>
                  <a:srgbClr val="000099"/>
                </a:solidFill>
              </a:rPr>
              <a:t>đóng sách lại</a:t>
            </a:r>
          </a:p>
        </p:txBody>
      </p:sp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752600"/>
            <a:ext cx="3429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752600"/>
            <a:ext cx="3429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2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/>
      <p:bldP spid="16390" grpId="0"/>
      <p:bldP spid="16391" grpId="0"/>
      <p:bldP spid="1639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352800" y="57150"/>
            <a:ext cx="5410200" cy="685800"/>
          </a:xfrm>
        </p:spPr>
        <p:txBody>
          <a:bodyPr/>
          <a:lstStyle/>
          <a:p>
            <a:r>
              <a:rPr lang="en-US" sz="2800">
                <a:solidFill>
                  <a:srgbClr val="000099"/>
                </a:solidFill>
              </a:rPr>
              <a:t>Friday, October 24</a:t>
            </a:r>
            <a:r>
              <a:rPr lang="en-US" sz="2800" baseline="30000">
                <a:solidFill>
                  <a:srgbClr val="000099"/>
                </a:solidFill>
              </a:rPr>
              <a:t>th</a:t>
            </a:r>
            <a:r>
              <a:rPr lang="en-US" sz="2800">
                <a:solidFill>
                  <a:srgbClr val="000099"/>
                </a:solidFill>
              </a:rPr>
              <a:t> 2014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457200" y="1809750"/>
            <a:ext cx="3200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en-US" sz="2800">
                <a:solidFill>
                  <a:srgbClr val="000099"/>
                </a:solidFill>
              </a:rPr>
              <a:t>1. </a:t>
            </a:r>
            <a:r>
              <a:rPr lang="en-US" sz="2800" b="1">
                <a:solidFill>
                  <a:srgbClr val="000099"/>
                </a:solidFill>
              </a:rPr>
              <a:t>Vocabulary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838200" y="2419350"/>
            <a:ext cx="480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800">
                <a:solidFill>
                  <a:srgbClr val="000099"/>
                </a:solidFill>
              </a:rPr>
              <a:t>- sit down: ngồi xuống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852488" y="3035300"/>
            <a:ext cx="4191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800">
                <a:solidFill>
                  <a:srgbClr val="000099"/>
                </a:solidFill>
              </a:rPr>
              <a:t>- stand up: đứng lên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819150" y="3609975"/>
            <a:ext cx="738981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800">
                <a:solidFill>
                  <a:srgbClr val="000099"/>
                </a:solidFill>
              </a:rPr>
              <a:t>- be quiet  =  don’t talk : trật tự, im lặng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844550" y="4225925"/>
            <a:ext cx="54038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800">
                <a:solidFill>
                  <a:srgbClr val="000099"/>
                </a:solidFill>
              </a:rPr>
              <a:t>- open your book : mở sách ra</a:t>
            </a: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838200" y="4827588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800">
                <a:solidFill>
                  <a:srgbClr val="000099"/>
                </a:solidFill>
              </a:rPr>
              <a:t>- close your book: đóng sách lại</a:t>
            </a:r>
          </a:p>
        </p:txBody>
      </p:sp>
      <p:sp>
        <p:nvSpPr>
          <p:cNvPr id="5132" name="Rectangle 12"/>
          <p:cNvSpPr>
            <a:spLocks noChangeArrowheads="1"/>
          </p:cNvSpPr>
          <p:nvPr/>
        </p:nvSpPr>
        <p:spPr bwMode="auto">
          <a:xfrm>
            <a:off x="838200" y="5391150"/>
            <a:ext cx="4800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800">
                <a:solidFill>
                  <a:srgbClr val="000099"/>
                </a:solidFill>
              </a:rPr>
              <a:t>- come here: đến đây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1828800" y="601663"/>
            <a:ext cx="46482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A50021"/>
                </a:solidFill>
              </a:rPr>
              <a:t>Unit 6     Stand up</a:t>
            </a:r>
          </a:p>
        </p:txBody>
      </p:sp>
      <p:sp>
        <p:nvSpPr>
          <p:cNvPr id="5135" name="Text Box 15"/>
          <p:cNvSpPr txBox="1">
            <a:spLocks noChangeArrowheads="1"/>
          </p:cNvSpPr>
          <p:nvPr/>
        </p:nvSpPr>
        <p:spPr bwMode="auto">
          <a:xfrm>
            <a:off x="1828800" y="1128713"/>
            <a:ext cx="4648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A50021"/>
                </a:solidFill>
              </a:rPr>
              <a:t>Lesson 1 (1,2,3- P40)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180975"/>
            <a:ext cx="4572000" cy="487363"/>
          </a:xfrm>
        </p:spPr>
        <p:txBody>
          <a:bodyPr>
            <a:normAutofit fontScale="90000"/>
          </a:bodyPr>
          <a:lstStyle/>
          <a:p>
            <a:r>
              <a:rPr lang="en-US" sz="4000">
                <a:solidFill>
                  <a:srgbClr val="990000"/>
                </a:solidFill>
              </a:rPr>
              <a:t>Matching</a:t>
            </a:r>
            <a:r>
              <a:rPr lang="en-US" sz="400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866775"/>
            <a:ext cx="2362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866775"/>
            <a:ext cx="2362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4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3373438"/>
            <a:ext cx="24384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3338513"/>
            <a:ext cx="2362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6" name="Picture 10" descr="thien_3-7_imlang1_kienthu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838200"/>
            <a:ext cx="2362200" cy="1752600"/>
          </a:xfrm>
          <a:prstGeom prst="rect">
            <a:avLst/>
          </a:prstGeom>
          <a:noFill/>
        </p:spPr>
      </p:pic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457200" y="6240463"/>
            <a:ext cx="1828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800">
                <a:solidFill>
                  <a:srgbClr val="000099"/>
                </a:solidFill>
              </a:rPr>
              <a:t> sit down</a:t>
            </a:r>
          </a:p>
        </p:txBody>
      </p:sp>
      <p:sp>
        <p:nvSpPr>
          <p:cNvPr id="19468" name="Rectangle 12"/>
          <p:cNvSpPr>
            <a:spLocks noChangeArrowheads="1"/>
          </p:cNvSpPr>
          <p:nvPr/>
        </p:nvSpPr>
        <p:spPr bwMode="auto">
          <a:xfrm>
            <a:off x="3249613" y="6081713"/>
            <a:ext cx="1752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800">
                <a:solidFill>
                  <a:srgbClr val="000099"/>
                </a:solidFill>
              </a:rPr>
              <a:t>stand up</a:t>
            </a:r>
          </a:p>
        </p:txBody>
      </p:sp>
      <p:sp>
        <p:nvSpPr>
          <p:cNvPr id="19469" name="Rectangle 13"/>
          <p:cNvSpPr>
            <a:spLocks noChangeArrowheads="1"/>
          </p:cNvSpPr>
          <p:nvPr/>
        </p:nvSpPr>
        <p:spPr bwMode="auto">
          <a:xfrm>
            <a:off x="533400" y="5643563"/>
            <a:ext cx="16764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800">
                <a:solidFill>
                  <a:srgbClr val="000099"/>
                </a:solidFill>
              </a:rPr>
              <a:t> be quiet</a:t>
            </a:r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2749550" y="5629275"/>
            <a:ext cx="2743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800">
                <a:solidFill>
                  <a:srgbClr val="000099"/>
                </a:solidFill>
              </a:rPr>
              <a:t>open your book</a:t>
            </a:r>
          </a:p>
        </p:txBody>
      </p:sp>
      <p:sp>
        <p:nvSpPr>
          <p:cNvPr id="19471" name="Rectangle 15"/>
          <p:cNvSpPr>
            <a:spLocks noChangeArrowheads="1"/>
          </p:cNvSpPr>
          <p:nvPr/>
        </p:nvSpPr>
        <p:spPr bwMode="auto">
          <a:xfrm>
            <a:off x="5768975" y="6081713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800">
                <a:solidFill>
                  <a:srgbClr val="000099"/>
                </a:solidFill>
              </a:rPr>
              <a:t>close your book</a:t>
            </a: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6172200" y="5526088"/>
            <a:ext cx="2286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2800">
                <a:solidFill>
                  <a:srgbClr val="000099"/>
                </a:solidFill>
              </a:rPr>
              <a:t>come here</a:t>
            </a:r>
          </a:p>
        </p:txBody>
      </p:sp>
      <p:sp>
        <p:nvSpPr>
          <p:cNvPr id="19473" name="Text Box 17"/>
          <p:cNvSpPr txBox="1">
            <a:spLocks noChangeArrowheads="1"/>
          </p:cNvSpPr>
          <p:nvPr/>
        </p:nvSpPr>
        <p:spPr bwMode="auto">
          <a:xfrm>
            <a:off x="228600" y="2695575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1</a:t>
            </a:r>
          </a:p>
        </p:txBody>
      </p:sp>
      <p:sp>
        <p:nvSpPr>
          <p:cNvPr id="19474" name="Text Box 18"/>
          <p:cNvSpPr txBox="1">
            <a:spLocks noChangeArrowheads="1"/>
          </p:cNvSpPr>
          <p:nvPr/>
        </p:nvSpPr>
        <p:spPr bwMode="auto">
          <a:xfrm>
            <a:off x="3276600" y="2619375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2</a:t>
            </a:r>
          </a:p>
        </p:txBody>
      </p:sp>
      <p:sp>
        <p:nvSpPr>
          <p:cNvPr id="19475" name="Text Box 19"/>
          <p:cNvSpPr txBox="1">
            <a:spLocks noChangeArrowheads="1"/>
          </p:cNvSpPr>
          <p:nvPr/>
        </p:nvSpPr>
        <p:spPr bwMode="auto">
          <a:xfrm>
            <a:off x="6096000" y="2590800"/>
            <a:ext cx="457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3</a:t>
            </a:r>
          </a:p>
        </p:txBody>
      </p:sp>
      <p:sp>
        <p:nvSpPr>
          <p:cNvPr id="19476" name="Text Box 20"/>
          <p:cNvSpPr txBox="1">
            <a:spLocks noChangeArrowheads="1"/>
          </p:cNvSpPr>
          <p:nvPr/>
        </p:nvSpPr>
        <p:spPr bwMode="auto">
          <a:xfrm>
            <a:off x="228600" y="5148263"/>
            <a:ext cx="45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4</a:t>
            </a:r>
          </a:p>
        </p:txBody>
      </p: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3429000" y="5183188"/>
            <a:ext cx="45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5</a:t>
            </a:r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6324600" y="5154613"/>
            <a:ext cx="457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/>
              <a:t>6</a:t>
            </a:r>
          </a:p>
        </p:txBody>
      </p:sp>
      <p:pic>
        <p:nvPicPr>
          <p:cNvPr id="19479" name="Picture 23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52800" y="3352800"/>
            <a:ext cx="2438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194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9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2000"/>
                                        <p:tgtEl>
                                          <p:spTgt spid="19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2000"/>
                                        <p:tgtEl>
                                          <p:spTgt spid="19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2000"/>
                                        <p:tgtEl>
                                          <p:spTgt spid="19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2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194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2000"/>
                                        <p:tgtEl>
                                          <p:spTgt spid="1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 fill="hold"/>
                                        <p:tgtEl>
                                          <p:spTgt spid="194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20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2000"/>
                                        <p:tgtEl>
                                          <p:spTgt spid="1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-2.58437E-6 L 0.33333 -0.43943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94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" y="-2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1.80305E-7 L 0.39931 -0.43689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194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0" y="-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4226E-6 C -0.26111 -0.17984 -0.52205 -0.35691 -0.625 -0.42741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3" y="-2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32 -0.02682 0.00452 -0.00578 0.0066 -0.07398 C 0.00903 -0.15188 0.00261 -0.2381 0.0132 -0.31369 C 0.01476 -0.35299 0.01424 -0.38396 0.02431 -0.42002 C 0.03073 -0.46649 0.03108 -0.51526 0.04445 -0.55918 C 0.04861 -0.59455 0.0434 -0.56196 0.05104 -0.58877 C 0.05139 -0.58993 0.05434 -0.60749 0.05556 -0.60957 C 0.07917 -0.65026 0.11788 -0.66713 0.14879 -0.69534 C 0.20347 -0.68701 0.11771 -0.69927 0.22882 -0.68933 C 0.23854 -0.6884 0.24792 -0.6847 0.25764 -0.68355 C 0.27847 -0.67661 0.28334 -0.67684 0.31111 -0.67453 C 0.31406 -0.67361 0.31806 -0.67453 0.31997 -0.67153 C 0.3217 -0.66875 0.32552 -0.64749 0.32656 -0.64194 C 0.32969 -0.54716 0.35625 -0.40176 0.32222 -0.33126 C 0.31389 -0.28803 0.32205 -0.23972 0.32431 -0.19534 C 0.32518 -0.17962 0.32327 -0.1632 0.32656 -0.14795 C 0.32743 -0.14402 0.34115 -0.14494 0.34879 -0.14494 " pathEditMode="relative" ptsTypes="ffffffffffffffffA">
                                      <p:cBhvr>
                                        <p:cTn id="80" dur="20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45 -0.06588 C 0.02013 -0.09709 0.02691 -0.12852 0.0309 -0.16042 C 0.03697 -0.20851 0.02847 -0.16574 0.03767 -0.19579 C 0.03941 -0.2018 0.04201 -0.21359 0.04201 -0.21313 C 0.04392 -0.23717 0.04479 -0.25381 0.05538 -0.27254 C 0.06006 -0.29103 0.05711 -0.27878 0.06197 -0.3116 C 0.0651 -0.33287 0.07482 -0.35113 0.0776 -0.37332 C 0.08038 -0.39528 0.07795 -0.38558 0.0842 -0.40291 C 0.08715 -0.4221 0.09079 -0.43967 0.09322 -0.45932 C 0.09375 -0.46301 0.09444 -0.46741 0.09531 -0.4711 C 0.0967 -0.47735 0.09982 -0.4889 0.09982 -0.48844 C 0.10086 -0.52265 0.09895 -0.60379 0.11545 -0.63662 C 0.12743 -0.68585 0.14027 -0.73139 0.17986 -0.74896 C 0.18125 -0.74595 0.18177 -0.74179 0.1842 -0.74018 C 0.19288 -0.7344 0.20347 -0.73601 0.21319 -0.73416 C 0.22517 -0.72885 0.22899 -0.73625 0.23975 -0.74595 C 0.24774 -0.75312 0.25191 -0.75451 0.25989 -0.75797 C 0.27621 -0.80236 0.33541 -0.78063 0.35989 -0.78155 C 0.36579 -0.78063 0.37187 -0.78109 0.3776 -0.77855 C 0.38107 -0.77693 0.38333 -0.77231 0.38645 -0.76976 C 0.39079 -0.7663 0.39531 -0.76375 0.39982 -0.76075 C 0.40208 -0.75682 0.40364 -0.7522 0.40642 -0.74896 C 0.42239 -0.73139 0.40451 -0.76352 0.41753 -0.73717 C 0.36128 -0.62321 0.43854 -0.46301 0.40642 -0.33472 C 0.40451 -0.3153 0.40104 -0.30374 0.39322 -0.28756 C 0.39201 -0.23232 0.38871 -0.18192 0.38871 -0.12806 " pathEditMode="relative" rAng="0" ptsTypes="fffffffffffffffffffffffffA">
                                      <p:cBhvr>
                                        <p:cTn id="84" dur="20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" y="-3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0226 -0.02311 0.00539 -0.04877 0.01112 -0.07097 C 0.01459 -0.09801 0.02171 -0.12436 0.02674 -0.15095 C 0.03195 -0.23139 0.02309 -0.15187 0.03559 -0.19833 C 0.0408 -0.21798 0.03994 -0.23694 0.04896 -0.25451 C 0.05122 -0.27069 0.05539 -0.28594 0.05782 -0.30189 C 0.06094 -0.32224 0.05938 -0.3442 0.06441 -0.36408 C 0.06702 -0.37425 0.07032 -0.38373 0.07327 -0.39367 C 0.07257 -0.43412 0.0724 -0.47434 0.07119 -0.51479 C 0.07066 -0.53144 0.06372 -0.54669 0.06007 -0.56218 C 0.05018 -0.60564 0.04237 -0.6484 0.00452 -0.65696 C -0.00607 -0.67083 -0.04079 -0.68655 -0.05555 -0.69533 C -0.07222 -0.70527 -0.08506 -0.727 -0.10225 -0.73393 C -0.13645 -0.74803 -0.17152 -0.75705 -0.20659 -0.7663 C -0.21631 -0.76884 -0.22569 -0.77462 -0.23559 -0.77531 C -0.28593 -0.77878 -0.33628 -0.77739 -0.38663 -0.77832 C -0.41562 -0.7767 -0.44149 -0.77855 -0.46892 -0.7693 C -0.4842 -0.75589 -0.47725 -0.75982 -0.48888 -0.75451 C -0.49704 -0.74572 -0.50347 -0.73532 -0.51336 -0.73093 C -0.51788 -0.727 -0.52222 -0.72307 -0.52673 -0.71914 C -0.53055 -0.71567 -0.53993 -0.71313 -0.53993 -0.71313 C -0.55034 -0.69279 -0.53888 -0.71729 -0.5467 -0.69232 C -0.55052 -0.68007 -0.55711 -0.66967 -0.56006 -0.65696 C -0.56076 -0.65395 -0.56093 -0.65072 -0.56215 -0.64794 C -0.56857 -0.63245 -0.57691 -0.61535 -0.58437 -0.60078 C -0.58576 -0.59824 -0.58559 -0.59454 -0.58663 -0.59177 C -0.58854 -0.58668 -0.59114 -0.58183 -0.5934 -0.57698 C -0.59913 -0.54438 -0.59114 -0.58391 -0.6 -0.5564 C -0.60486 -0.54161 -0.60555 -0.52358 -0.61111 -0.50901 C -0.6151 -0.49861 -0.61892 -0.48729 -0.62222 -0.47642 C -0.62916 -0.45354 -0.63107 -0.42926 -0.63559 -0.40545 C -0.63923 -0.34697 -0.6467 -0.27924 -0.62673 -0.22492 C -0.62447 -0.1944 -0.6243 -0.16482 -0.61111 -0.13916 C -0.60659 -0.11512 -0.61197 -0.13846 -0.60451 -0.11835 C -0.60347 -0.11558 -0.60347 -0.11211 -0.60225 -0.10957 C -0.59444 -0.09431 -0.59548 -0.10703 -0.59548 -0.09477 " pathEditMode="relative" ptsTypes="fffffffffffffffffffffffffffffffffffA">
                                      <p:cBhvr>
                                        <p:cTn id="88" dur="2000" fill="hold"/>
                                        <p:tgtEl>
                                          <p:spTgt spid="194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7" grpId="0"/>
      <p:bldP spid="19467" grpId="1"/>
      <p:bldP spid="19468" grpId="0"/>
      <p:bldP spid="19468" grpId="1"/>
      <p:bldP spid="19469" grpId="0"/>
      <p:bldP spid="19469" grpId="1"/>
      <p:bldP spid="19470" grpId="0"/>
      <p:bldP spid="19470" grpId="1"/>
      <p:bldP spid="19471" grpId="0"/>
      <p:bldP spid="19471" grpId="1"/>
      <p:bldP spid="19472" grpId="0"/>
      <p:bldP spid="19472" grpId="1"/>
      <p:bldP spid="19473" grpId="0"/>
      <p:bldP spid="19474" grpId="0"/>
      <p:bldP spid="19475" grpId="0"/>
      <p:bldP spid="19476" grpId="0"/>
      <p:bldP spid="19477" grpId="0"/>
      <p:bldP spid="1947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298</Words>
  <Application>Microsoft Office PowerPoint</Application>
  <PresentationFormat>On-screen Show (4:3)</PresentationFormat>
  <Paragraphs>73</Paragraphs>
  <Slides>17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     </vt:lpstr>
      <vt:lpstr>     </vt:lpstr>
      <vt:lpstr>1. Vocabulary</vt:lpstr>
      <vt:lpstr>1. Vocabulary</vt:lpstr>
      <vt:lpstr>1. Vocabulary</vt:lpstr>
      <vt:lpstr>1. Vocabulary</vt:lpstr>
      <vt:lpstr>Friday, October 24th 2014</vt:lpstr>
      <vt:lpstr>Matching </vt:lpstr>
      <vt:lpstr>Friday, October 24th 2015</vt:lpstr>
      <vt:lpstr>Look, listen and repeat</vt:lpstr>
      <vt:lpstr>2. Model sentences</vt:lpstr>
      <vt:lpstr>Point, say and do the action</vt:lpstr>
      <vt:lpstr>     </vt:lpstr>
      <vt:lpstr>Slide 15</vt:lpstr>
      <vt:lpstr>Slide 16</vt:lpstr>
      <vt:lpstr>Slide 17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4Tech</dc:creator>
  <cp:lastModifiedBy>Admin</cp:lastModifiedBy>
  <cp:revision>2</cp:revision>
  <dcterms:created xsi:type="dcterms:W3CDTF">2006-08-16T00:00:00Z</dcterms:created>
  <dcterms:modified xsi:type="dcterms:W3CDTF">2015-11-18T23:01:42Z</dcterms:modified>
</cp:coreProperties>
</file>